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3" r:id="rId3"/>
    <p:sldId id="284" r:id="rId4"/>
    <p:sldId id="286" r:id="rId5"/>
    <p:sldId id="281" r:id="rId6"/>
    <p:sldId id="282" r:id="rId7"/>
    <p:sldId id="285" r:id="rId8"/>
    <p:sldId id="289" r:id="rId9"/>
    <p:sldId id="288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DC880A"/>
    <a:srgbClr val="8FA7C4"/>
    <a:srgbClr val="9DF8FF"/>
    <a:srgbClr val="71C1DD"/>
    <a:srgbClr val="FB9701"/>
    <a:srgbClr val="FFFFFF"/>
    <a:srgbClr val="6BAC3E"/>
    <a:srgbClr val="D92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3" autoAdjust="0"/>
    <p:restoredTop sz="92220" autoAdjust="0"/>
  </p:normalViewPr>
  <p:slideViewPr>
    <p:cSldViewPr snapToGrid="0">
      <p:cViewPr>
        <p:scale>
          <a:sx n="100" d="100"/>
          <a:sy n="100" d="100"/>
        </p:scale>
        <p:origin x="-1440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CF35BB40-E4FD-494B-8F62-518F08E810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1820C164-9072-4D6F-8772-05A02E5481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20072-8B10-4A9D-A6B7-BDFE93A378D2}" type="datetimeFigureOut">
              <a:rPr lang="en-US" smtClean="0"/>
              <a:pPr/>
              <a:t>12/27/2020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95CCBC85-4CB1-4690-9BBE-AB3698D1E9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D6CAB242-E43E-4850-904E-EE32288F5B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946F3-8669-4B95-A16E-DEBA1B86925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3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C27CF-E07C-4F40-BC98-82E074C76C57}" type="datetimeFigureOut">
              <a:rPr lang="en-US" smtClean="0"/>
              <a:pPr/>
              <a:t>12/27/2020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8E4A-B3D9-4C32-923A-E52387507D2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5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human liver, spleen, pancreas and kidney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C8E4A-B3D9-4C32-923A-E52387507D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2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human liver, spleen, pancreas and kidney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C8E4A-B3D9-4C32-923A-E52387507D2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2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BF2B-68CD-40BF-A085-A90EFDD89C48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01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ABA8E-9DE7-4043-B813-43B656105E30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18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4A8D-421C-4D9C-914B-0CFB38DAA9DA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91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2325-18CD-4899-BAD0-3EF7A2D7C6F5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3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3B15-E92E-4DB2-8B2A-371EBCB3A4AB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320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7648-3F09-4651-BAF4-4504A6D941FE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833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B447-DE22-4499-BC29-4FB038209F73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21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6B6E-1D2F-4080-BC90-87D8AE80AE62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0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530E-1FA3-4031-899D-969EF7B8A240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029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F21D-ECB7-448A-A00B-B2BAD1A96E8C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060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FDD8-0064-42FE-9E19-9B800EF17803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83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DB8F-E4FD-41CA-A5E4-433DAF189A5E}" type="datetime1">
              <a:rPr lang="en-CA" smtClean="0"/>
              <a:pPr/>
              <a:t>2020-12-27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A59F-6568-46B7-9FEA-42BEE4EAD067}" type="slidenum">
              <a:rPr lang="en-CA" smtClean="0"/>
              <a:pPr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47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ST">
            <a:extLst>
              <a:ext uri="{FF2B5EF4-FFF2-40B4-BE49-F238E27FC236}">
                <a16:creationId xmlns="" xmlns:a16="http://schemas.microsoft.com/office/drawing/2014/main" id="{99B18C0B-4B9B-476A-B488-D135491E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8" y="0"/>
            <a:ext cx="3607676" cy="25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B427C627-ECE9-4E30-884B-C7A6CE20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1</a:t>
            </a:fld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35B8D2C-D508-47AB-962D-C270604B1EE9}"/>
              </a:ext>
            </a:extLst>
          </p:cNvPr>
          <p:cNvSpPr/>
          <p:nvPr/>
        </p:nvSpPr>
        <p:spPr>
          <a:xfrm>
            <a:off x="359978" y="2014510"/>
            <a:ext cx="769817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>
              <a:solidFill>
                <a:srgbClr val="000000"/>
              </a:solidFill>
              <a:latin typeface="Bahnschrift SemiBold SemiConden" panose="020B0502040204020203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48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Non-local Neural Networks</a:t>
            </a:r>
            <a:endParaRPr lang="en-US" sz="40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20D76A7-5655-44D7-969F-FE38213574D4}"/>
              </a:ext>
            </a:extLst>
          </p:cNvPr>
          <p:cNvSpPr/>
          <p:nvPr/>
        </p:nvSpPr>
        <p:spPr>
          <a:xfrm>
            <a:off x="473619" y="2829521"/>
            <a:ext cx="61748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CVPR 2018 • 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Xiaolong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Wang • Ross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Girshick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 •</a:t>
            </a:r>
          </a:p>
          <a:p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Abhinav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Gupta • 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Kaiming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He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4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Performances </a:t>
            </a:r>
            <a:r>
              <a:rPr lang="fr-FR" sz="3600" dirty="0" smtClean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expérimentales</a:t>
            </a:r>
          </a:p>
          <a:p>
            <a:r>
              <a:rPr lang="fr-FR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Résultats </a:t>
            </a:r>
            <a:r>
              <a:rPr lang="fr-FR" dirty="0"/>
              <a:t>	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201336" y="1619911"/>
            <a:ext cx="5879130" cy="2293148"/>
            <a:chOff x="287059" y="1253256"/>
            <a:chExt cx="5879130" cy="22931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615"/>
            <a:stretch/>
          </p:blipFill>
          <p:spPr bwMode="auto">
            <a:xfrm>
              <a:off x="287059" y="1253256"/>
              <a:ext cx="5879130" cy="899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287059" y="1647825"/>
              <a:ext cx="5879130" cy="1898579"/>
              <a:chOff x="287059" y="1647825"/>
              <a:chExt cx="5879130" cy="1898579"/>
            </a:xfrm>
          </p:grpSpPr>
          <p:sp>
            <p:nvSpPr>
              <p:cNvPr id="5" name="Rectangle à coins arrondis 4"/>
              <p:cNvSpPr/>
              <p:nvPr/>
            </p:nvSpPr>
            <p:spPr>
              <a:xfrm>
                <a:off x="336441" y="1647825"/>
                <a:ext cx="5780366" cy="352425"/>
              </a:xfrm>
              <a:prstGeom prst="roundRect">
                <a:avLst>
                  <a:gd name="adj" fmla="val 50000"/>
                </a:avLst>
              </a:prstGeom>
              <a:solidFill>
                <a:srgbClr val="FFFF00">
                  <a:alpha val="2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effectLst>
                    <a:glow rad="2413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82" b="23946"/>
              <a:stretch/>
            </p:blipFill>
            <p:spPr bwMode="auto">
              <a:xfrm>
                <a:off x="287059" y="2152649"/>
                <a:ext cx="5879130" cy="13937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à coins arrondis 16"/>
              <p:cNvSpPr/>
              <p:nvPr/>
            </p:nvSpPr>
            <p:spPr>
              <a:xfrm>
                <a:off x="4121115" y="2631478"/>
                <a:ext cx="1946310" cy="352425"/>
              </a:xfrm>
              <a:prstGeom prst="roundRect">
                <a:avLst>
                  <a:gd name="adj" fmla="val 50000"/>
                </a:avLst>
              </a:prstGeom>
              <a:solidFill>
                <a:srgbClr val="FFFF00">
                  <a:alpha val="2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effectLst>
                    <a:glow rad="2413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47702" y="124323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P</a:t>
            </a:r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apier d’origine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250718" y="4091212"/>
            <a:ext cx="5412405" cy="2553399"/>
            <a:chOff x="304352" y="4022880"/>
            <a:chExt cx="5412405" cy="255339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39"/>
            <a:stretch/>
          </p:blipFill>
          <p:spPr bwMode="auto">
            <a:xfrm>
              <a:off x="304352" y="4472706"/>
              <a:ext cx="5412405" cy="2103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à coins arrondis 20"/>
            <p:cNvSpPr/>
            <p:nvPr/>
          </p:nvSpPr>
          <p:spPr>
            <a:xfrm>
              <a:off x="304352" y="4936998"/>
              <a:ext cx="5237441" cy="352425"/>
            </a:xfrm>
            <a:prstGeom prst="roundRect">
              <a:avLst>
                <a:gd name="adj" fmla="val 50000"/>
              </a:avLst>
            </a:prstGeom>
            <a:solidFill>
              <a:srgbClr val="FFFF00">
                <a:alpha val="2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glow rad="2413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4352" y="4022880"/>
              <a:ext cx="3034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err="1" smtClean="0">
                  <a:solidFill>
                    <a:srgbClr val="8FA7C4"/>
                  </a:solidFill>
                  <a:latin typeface="Bahnschrift" pitchFamily="34" charset="0"/>
                  <a:ea typeface="Yu Gothic UI Semilight" panose="020B0400000000000000" pitchFamily="34" charset="-128"/>
                </a:rPr>
                <a:t>SlowFast</a:t>
              </a:r>
              <a:r>
                <a:rPr lang="fr-FR" dirty="0" smtClean="0">
                  <a:solidFill>
                    <a:srgbClr val="8FA7C4"/>
                  </a:solidFill>
                  <a:latin typeface="Bahnschrift" pitchFamily="34" charset="0"/>
                  <a:ea typeface="Yu Gothic UI Semilight" panose="020B0400000000000000" pitchFamily="34" charset="-128"/>
                </a:rPr>
                <a:t> + Non-local block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3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B88F0B2-BE2C-47DA-834F-B0DF5550021E}"/>
              </a:ext>
            </a:extLst>
          </p:cNvPr>
          <p:cNvSpPr/>
          <p:nvPr/>
        </p:nvSpPr>
        <p:spPr>
          <a:xfrm>
            <a:off x="190150" y="0"/>
            <a:ext cx="8682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Sommaire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A9D4B61-2758-48F9-A1B0-FC3717CE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A59F-6568-46B7-9FEA-42BEE4EAD067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16B7576-3D2F-4A99-AC28-AA4F5B85F905}"/>
              </a:ext>
            </a:extLst>
          </p:cNvPr>
          <p:cNvSpPr/>
          <p:nvPr/>
        </p:nvSpPr>
        <p:spPr>
          <a:xfrm>
            <a:off x="389854" y="1573661"/>
            <a:ext cx="952567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Bahnschrift" panose="020B0502040204020203" pitchFamily="34" charset="0"/>
              </a:rPr>
              <a:t>	</a:t>
            </a:r>
          </a:p>
          <a:p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Théorie</a:t>
            </a:r>
          </a:p>
          <a:p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    </a:t>
            </a:r>
            <a:r>
              <a:rPr lang="fr-FR" sz="28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Principe du traitement « non-local »</a:t>
            </a:r>
            <a:r>
              <a:rPr lang="fr-FR" sz="28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  <a:p>
            <a:pPr lvl="1">
              <a:spcAft>
                <a:spcPts val="1800"/>
              </a:spcAft>
            </a:pPr>
            <a:r>
              <a:rPr lang="fr-FR" sz="28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Adaptation du filtre non-local en bloque</a:t>
            </a:r>
          </a:p>
          <a:p>
            <a:pPr lvl="1">
              <a:spcAft>
                <a:spcPts val="1800"/>
              </a:spcAft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Performances expérimentales  </a:t>
            </a:r>
            <a:r>
              <a:rPr lang="fr-FR" sz="28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  <a:p>
            <a:pPr lvl="1"/>
            <a:r>
              <a:rPr lang="fr-FR" sz="28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Avantage du bloque non-local</a:t>
            </a:r>
          </a:p>
          <a:p>
            <a:pPr lvl="1"/>
            <a:r>
              <a:rPr lang="fr-FR" sz="2800" dirty="0" smtClean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Exemple d’utilisation</a:t>
            </a:r>
            <a:r>
              <a:rPr lang="fr-FR" sz="28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  <a:p>
            <a:pPr lvl="2"/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  <a:p>
            <a:r>
              <a:rPr lang="fr-FR" sz="20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231F2BE-1A6F-4D6E-A044-F2AA472F848C}"/>
              </a:ext>
            </a:extLst>
          </p:cNvPr>
          <p:cNvSpPr/>
          <p:nvPr/>
        </p:nvSpPr>
        <p:spPr>
          <a:xfrm>
            <a:off x="190150" y="845045"/>
            <a:ext cx="120018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2400" b="1" dirty="0" smtClean="0">
                <a:solidFill>
                  <a:srgbClr val="FB970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Présentation d’un block de traitement «  non-locaux» dans un réseaux de neurone    </a:t>
            </a:r>
            <a:endParaRPr lang="fr-FR" sz="2400" b="1" i="1" dirty="0">
              <a:solidFill>
                <a:srgbClr val="FB970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19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Théorie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Principe du traitement non-local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216B7576-3D2F-4A99-AC28-AA4F5B85F905}"/>
              </a:ext>
            </a:extLst>
          </p:cNvPr>
          <p:cNvSpPr/>
          <p:nvPr/>
        </p:nvSpPr>
        <p:spPr>
          <a:xfrm>
            <a:off x="313654" y="1364188"/>
            <a:ext cx="1142114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Bahnschrift" panose="020B0502040204020203" pitchFamily="34" charset="0"/>
              </a:rPr>
              <a:t>	</a:t>
            </a:r>
          </a:p>
          <a:p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" pitchFamily="34" charset="0"/>
                <a:ea typeface="Yu Gothic UI Semilight" panose="020B0400000000000000" pitchFamily="34" charset="-128"/>
              </a:rPr>
              <a:t>Filtre Non-local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  <a:latin typeface="Bahnschrift" pitchFamily="34" charset="0"/>
                <a:ea typeface="Yu Gothic UI Semilight" panose="020B0400000000000000" pitchFamily="34" charset="-128"/>
              </a:rPr>
              <a:t>mean</a:t>
            </a: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" pitchFamily="34" charset="0"/>
                <a:ea typeface="Yu Gothic UI Semilight" panose="020B0400000000000000" pitchFamily="34" charset="-128"/>
              </a:rPr>
              <a:t> →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  <a:latin typeface="Bahnschrift" pitchFamily="34" charset="0"/>
                <a:ea typeface="Yu Gothic UI Semilight" panose="020B0400000000000000" pitchFamily="34" charset="-128"/>
              </a:rPr>
              <a:t>Debruitage</a:t>
            </a: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  <a:latin typeface="Bahnschrift" pitchFamily="34" charset="0"/>
                <a:ea typeface="Yu Gothic UI Semilight" panose="020B0400000000000000" pitchFamily="34" charset="-128"/>
              </a:rPr>
              <a:t> par patch</a:t>
            </a:r>
          </a:p>
          <a:p>
            <a:endParaRPr lang="fr-FR" sz="3200" dirty="0" smtClean="0">
              <a:solidFill>
                <a:schemeClr val="bg1">
                  <a:lumMod val="85000"/>
                </a:schemeClr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lvl="2">
              <a:buFont typeface="Arial" pitchFamily="34" charset="0"/>
              <a:buChar char="•"/>
            </a:pP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Filtre qui pondère par la moyenne des pixels les plus similaire plutôt que de ne traiter que le voisinage</a:t>
            </a:r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Amoindri la perte de détail par rapport à un filtre gaussien</a:t>
            </a:r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endParaRPr lang="fr-FR" sz="2800" dirty="0" smtClean="0">
              <a:solidFill>
                <a:srgbClr val="8FA7C4"/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lvl="2"/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  <a:p>
            <a:r>
              <a:rPr lang="fr-FR" sz="20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182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Théorie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Principe du traitement non-local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pic>
        <p:nvPicPr>
          <p:cNvPr id="1026" name="Picture 2" descr="Computational steps of the non-local mean approach. The image is divided in patches; the most similar are found and fused to obtain the filtered image. 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6300" y="1833562"/>
            <a:ext cx="8096250" cy="4010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823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Théorie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Principe du traitement non-local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2457450" y="2676525"/>
            <a:ext cx="7848600" cy="21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avec flèche 13"/>
          <p:cNvCxnSpPr/>
          <p:nvPr/>
        </p:nvCxnSpPr>
        <p:spPr>
          <a:xfrm>
            <a:off x="1685925" y="2676525"/>
            <a:ext cx="704850" cy="790575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04799" y="2030731"/>
            <a:ext cx="263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Valeur du pixel en sortie du bloque/filtre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600198" y="5688331"/>
            <a:ext cx="342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Coefficient de Normalisation</a:t>
            </a:r>
          </a:p>
          <a:p>
            <a:r>
              <a:rPr lang="fr-FR" b="1" dirty="0" smtClean="0">
                <a:solidFill>
                  <a:srgbClr val="8FA7C4"/>
                </a:solidFill>
                <a:latin typeface="Adobe Fan Heiti Std B" pitchFamily="34" charset="-128"/>
                <a:ea typeface="Adobe Fan Heiti Std B" pitchFamily="34" charset="-128"/>
              </a:rPr>
              <a:t> </a:t>
            </a:r>
            <a:endParaRPr lang="fr-FR" b="1" dirty="0">
              <a:solidFill>
                <a:srgbClr val="8FA7C4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3390900" y="4743451"/>
            <a:ext cx="819150" cy="942974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2124075" y="5928984"/>
            <a:ext cx="1914525" cy="57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6381749" y="1240156"/>
            <a:ext cx="263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Relation entre 2 pixels</a:t>
            </a:r>
          </a:p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(Fonction à choisir)</a:t>
            </a:r>
            <a:endParaRPr lang="fr-FR" b="1" dirty="0">
              <a:solidFill>
                <a:srgbClr val="8FA7C4"/>
              </a:solidFill>
              <a:latin typeface="Adobe Devanagari" pitchFamily="18" charset="0"/>
              <a:ea typeface="Adobe Fan Heiti Std B" pitchFamily="34" charset="-128"/>
              <a:cs typeface="Adobe Devanagari" pitchFamily="18" charset="0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7048500" y="1943100"/>
            <a:ext cx="523875" cy="1362075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9058276" y="4257675"/>
            <a:ext cx="485774" cy="1104900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410574" y="5412106"/>
            <a:ext cx="26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Représentation du pixel</a:t>
            </a:r>
          </a:p>
        </p:txBody>
      </p:sp>
    </p:spTree>
    <p:extLst>
      <p:ext uri="{BB962C8B-B14F-4D97-AF65-F5344CB8AC3E}">
        <p14:creationId xmlns:p14="http://schemas.microsoft.com/office/powerpoint/2010/main" val="16182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Théorie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Bloque non-local d’un réseau de neurone</a:t>
            </a:r>
          </a:p>
          <a:p>
            <a:r>
              <a:rPr lang="fr-FR" dirty="0"/>
              <a:t>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5999" y="2533650"/>
            <a:ext cx="2771775" cy="1257300"/>
          </a:xfrm>
          <a:prstGeom prst="rect">
            <a:avLst/>
          </a:prstGeom>
          <a:solidFill>
            <a:srgbClr val="8FA7C4"/>
          </a:solidFill>
          <a:ln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248400" y="2752725"/>
            <a:ext cx="1181100" cy="809625"/>
          </a:xfrm>
          <a:prstGeom prst="rect">
            <a:avLst/>
          </a:prstGeom>
          <a:solidFill>
            <a:srgbClr val="8FA7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8610600" y="2886075"/>
            <a:ext cx="619125" cy="571500"/>
          </a:xfrm>
          <a:prstGeom prst="ellipse">
            <a:avLst/>
          </a:prstGeom>
          <a:solidFill>
            <a:srgbClr val="8FA7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endCxn id="13" idx="1"/>
          </p:cNvCxnSpPr>
          <p:nvPr/>
        </p:nvCxnSpPr>
        <p:spPr>
          <a:xfrm>
            <a:off x="790575" y="3162300"/>
            <a:ext cx="1495424" cy="0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3" idx="3"/>
            <a:endCxn id="19" idx="1"/>
          </p:cNvCxnSpPr>
          <p:nvPr/>
        </p:nvCxnSpPr>
        <p:spPr>
          <a:xfrm flipV="1">
            <a:off x="5057774" y="3157538"/>
            <a:ext cx="1190626" cy="4762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9" idx="3"/>
            <a:endCxn id="20" idx="2"/>
          </p:cNvCxnSpPr>
          <p:nvPr/>
        </p:nvCxnSpPr>
        <p:spPr>
          <a:xfrm>
            <a:off x="7429500" y="3157538"/>
            <a:ext cx="1181100" cy="14287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2905125" y="3448050"/>
            <a:ext cx="6024563" cy="762000"/>
          </a:xfrm>
          <a:prstGeom prst="bentConnector3">
            <a:avLst>
              <a:gd name="adj1" fmla="val 99961"/>
            </a:avLst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ngle 55"/>
          <p:cNvCxnSpPr/>
          <p:nvPr/>
        </p:nvCxnSpPr>
        <p:spPr>
          <a:xfrm>
            <a:off x="1476374" y="3181350"/>
            <a:ext cx="1476376" cy="1038225"/>
          </a:xfrm>
          <a:prstGeom prst="bentConnector3">
            <a:avLst>
              <a:gd name="adj1" fmla="val 968"/>
            </a:avLst>
          </a:prstGeom>
          <a:ln w="28575">
            <a:solidFill>
              <a:srgbClr val="8FA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Multiplier 62"/>
          <p:cNvSpPr/>
          <p:nvPr/>
        </p:nvSpPr>
        <p:spPr>
          <a:xfrm rot="18968866">
            <a:off x="8574915" y="2821247"/>
            <a:ext cx="706662" cy="717645"/>
          </a:xfrm>
          <a:prstGeom prst="mathMultiply">
            <a:avLst>
              <a:gd name="adj1" fmla="val 3451"/>
            </a:avLst>
          </a:prstGeom>
          <a:solidFill>
            <a:schemeClr val="tx2"/>
          </a:solidFill>
          <a:ln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70000"/>
          </a:blip>
          <a:srcRect/>
          <a:stretch>
            <a:fillRect/>
          </a:stretch>
        </p:blipFill>
        <p:spPr bwMode="auto">
          <a:xfrm>
            <a:off x="2571751" y="2857500"/>
            <a:ext cx="2322786" cy="63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ZoneTexte 64"/>
          <p:cNvSpPr txBox="1"/>
          <p:nvPr/>
        </p:nvSpPr>
        <p:spPr>
          <a:xfrm>
            <a:off x="838199" y="2887981"/>
            <a:ext cx="4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x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457824" y="2840356"/>
            <a:ext cx="4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y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8220074" y="2773681"/>
            <a:ext cx="4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+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8524874" y="3602356"/>
            <a:ext cx="4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+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6486525" y="2863243"/>
            <a:ext cx="728663" cy="68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9" name="Connecteur droit avec flèche 68"/>
          <p:cNvCxnSpPr/>
          <p:nvPr/>
        </p:nvCxnSpPr>
        <p:spPr>
          <a:xfrm>
            <a:off x="9220200" y="3200400"/>
            <a:ext cx="1495424" cy="0"/>
          </a:xfrm>
          <a:prstGeom prst="straightConnector1">
            <a:avLst/>
          </a:prstGeom>
          <a:ln w="28575">
            <a:solidFill>
              <a:srgbClr val="8FA7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9858374" y="2773681"/>
            <a:ext cx="4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8FA7C4"/>
                </a:solidFill>
                <a:latin typeface="Adobe Devanagari" pitchFamily="18" charset="0"/>
                <a:ea typeface="Adobe Fan Heiti Std B" pitchFamily="34" charset="-128"/>
                <a:cs typeface="Adobe Devanagari" pitchFamily="18" charset="0"/>
              </a:rPr>
              <a:t>z</a:t>
            </a:r>
          </a:p>
        </p:txBody>
      </p:sp>
      <p:pic>
        <p:nvPicPr>
          <p:cNvPr id="2053" name="Picture 5" descr="E:\Downloads\math-20201214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2990850" y="5238214"/>
            <a:ext cx="5638800" cy="129593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75" name="Rectangle 74"/>
          <p:cNvSpPr/>
          <p:nvPr/>
        </p:nvSpPr>
        <p:spPr>
          <a:xfrm>
            <a:off x="3673993" y="1678543"/>
            <a:ext cx="4075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u="sng" dirty="0" smtClean="0">
                <a:solidFill>
                  <a:srgbClr val="DC880A"/>
                </a:solidFill>
                <a:latin typeface="Bahnschrift Light SemiCondensed" panose="020B0502040204020203" pitchFamily="34" charset="0"/>
                <a:ea typeface="Yu Gothic UI Semilight" panose="020B0400000000000000" pitchFamily="34" charset="-128"/>
              </a:rPr>
              <a:t>Schéma du bloque « Non-local »</a:t>
            </a:r>
            <a:endParaRPr lang="fr-FR" sz="2400" u="sng" dirty="0">
              <a:solidFill>
                <a:srgbClr val="DC880A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51450" y="4558784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u="sng" dirty="0">
                <a:solidFill>
                  <a:srgbClr val="DC880A"/>
                </a:solidFill>
                <a:latin typeface="Bahnschrift Light SemiCondensed" panose="020B0502040204020203" pitchFamily="34" charset="0"/>
                <a:ea typeface="Yu Gothic UI Semilight" panose="020B0400000000000000" pitchFamily="34" charset="-128"/>
              </a:rPr>
              <a:t>Equation</a:t>
            </a:r>
            <a:r>
              <a:rPr lang="fr-FR" sz="2400" b="1" u="sng" dirty="0" smtClean="0">
                <a:solidFill>
                  <a:srgbClr val="DC880A"/>
                </a:solidFill>
                <a:latin typeface="Bahnschrift" pitchFamily="34" charset="0"/>
                <a:ea typeface="Yu Gothic UI Semilight" panose="020B0400000000000000" pitchFamily="34" charset="-128"/>
              </a:rPr>
              <a:t> </a:t>
            </a:r>
            <a:r>
              <a:rPr lang="fr-FR" sz="2400" u="sng" dirty="0">
                <a:solidFill>
                  <a:srgbClr val="DC880A"/>
                </a:solidFill>
                <a:latin typeface="Bahnschrift Light SemiCondensed" panose="020B0502040204020203" pitchFamily="34" charset="0"/>
                <a:ea typeface="Yu Gothic UI Semilight" panose="020B0400000000000000" pitchFamily="34" charset="-128"/>
              </a:rPr>
              <a:t>associé</a:t>
            </a:r>
            <a:endParaRPr lang="fr-FR" sz="2400" u="sng" dirty="0">
              <a:solidFill>
                <a:srgbClr val="DC880A"/>
              </a:solidFill>
              <a:latin typeface="Bahnschrift Light SemiCondensed" panose="020B0502040204020203" pitchFamily="34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2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Performances expérimentales </a:t>
            </a:r>
            <a:endParaRPr lang="fr-FR" sz="3600" dirty="0" smtClean="0">
              <a:solidFill>
                <a:schemeClr val="bg1">
                  <a:lumMod val="85000"/>
                </a:schemeClr>
              </a:solidFill>
              <a:latin typeface="Bahnschrift SemiBold" panose="020B0502040204020203" pitchFamily="34" charset="0"/>
              <a:ea typeface="Yu Gothic UI Semilight" panose="020B0400000000000000" pitchFamily="34" charset="-128"/>
            </a:endParaRPr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Avantage du bloque non-local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216B7576-3D2F-4A99-AC28-AA4F5B85F905}"/>
              </a:ext>
            </a:extLst>
          </p:cNvPr>
          <p:cNvSpPr/>
          <p:nvPr/>
        </p:nvSpPr>
        <p:spPr>
          <a:xfrm>
            <a:off x="313654" y="1364188"/>
            <a:ext cx="114211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Bahnschrift" panose="020B0502040204020203" pitchFamily="34" charset="0"/>
              </a:rPr>
              <a:t>	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Bloque qui favorise la mémoire persistante                           </a:t>
            </a:r>
            <a:r>
              <a:rPr lang="fr-FR" sz="2800" dirty="0" smtClean="0">
                <a:solidFill>
                  <a:srgbClr val="8FA7C4"/>
                </a:solidFill>
                <a:latin typeface="Yu Gothic UI Semilight"/>
                <a:ea typeface="Yu Gothic UI Semilight"/>
              </a:rPr>
              <a:t>I</a:t>
            </a: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nteractions entre des pixels qui ne sont pas voisin (dans l’espace ou le temps)</a:t>
            </a:r>
          </a:p>
          <a:p>
            <a:pPr marL="1428750" lvl="2" indent="-514350"/>
            <a:endParaRPr lang="fr-FR" sz="2800" dirty="0" smtClean="0">
              <a:solidFill>
                <a:srgbClr val="8FA7C4"/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marL="1428750" lvl="2" indent="-514350">
              <a:buFont typeface="+mj-lt"/>
              <a:buAutoNum type="arabicPeriod" startAt="2"/>
            </a:pP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Bloque qui conserve les dimensions</a:t>
            </a:r>
          </a:p>
          <a:p>
            <a:pPr marL="1428750" lvl="2" indent="-514350"/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     Facile à combiner avec d’autres bloques</a:t>
            </a:r>
          </a:p>
          <a:p>
            <a:pPr marL="1428750" lvl="2" indent="-514350"/>
            <a:endParaRPr lang="fr-FR" sz="2800" dirty="0" smtClean="0">
              <a:solidFill>
                <a:srgbClr val="8FA7C4"/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marL="1428750" lvl="2" indent="-514350">
              <a:buFont typeface="+mj-lt"/>
              <a:buAutoNum type="arabicPeriod" startAt="3"/>
            </a:pPr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Performances expérimentales </a:t>
            </a:r>
          </a:p>
          <a:p>
            <a:pPr marL="1428750" lvl="2" indent="-514350"/>
            <a:r>
              <a:rPr lang="fr-FR" sz="28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     Bon résultat pour une faible complexité calculatoire</a:t>
            </a:r>
          </a:p>
          <a:p>
            <a:pPr marL="1428750" lvl="2" indent="-514350"/>
            <a:endParaRPr lang="fr-FR" sz="2800" dirty="0" smtClean="0">
              <a:solidFill>
                <a:srgbClr val="8FA7C4"/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marL="1428750" lvl="2" indent="-514350"/>
            <a:endParaRPr lang="fr-FR" sz="2400" dirty="0">
              <a:solidFill>
                <a:schemeClr val="bg1">
                  <a:lumMod val="85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marL="1428750" lvl="2" indent="-514350"/>
            <a:r>
              <a:rPr lang="fr-FR" sz="2000" dirty="0">
                <a:solidFill>
                  <a:schemeClr val="bg1">
                    <a:lumMod val="8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182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6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Performances expérimentales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Exemple d’utilisation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87035" y="1947770"/>
            <a:ext cx="38216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DC880A"/>
                </a:solidFill>
                <a:latin typeface="Bahnschrift Light SemiCondensed" panose="020B0502040204020203" pitchFamily="34" charset="0"/>
                <a:ea typeface="Yu Gothic UI Semilight" panose="020B0400000000000000" pitchFamily="34" charset="-128"/>
              </a:rPr>
              <a:t>Utilisation possible :</a:t>
            </a:r>
          </a:p>
          <a:p>
            <a:endParaRPr lang="fr-FR" sz="2400" dirty="0" smtClean="0">
              <a:solidFill>
                <a:srgbClr val="DC880A"/>
              </a:solidFill>
              <a:latin typeface="Bahnschrift" pitchFamily="34" charset="0"/>
              <a:ea typeface="Yu Gothic UI Semilight" panose="020B0400000000000000" pitchFamily="34" charset="-128"/>
            </a:endParaRPr>
          </a:p>
          <a:p>
            <a:pPr marL="342900" indent="-342900">
              <a:buSzPct val="79000"/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Détection </a:t>
            </a:r>
            <a:r>
              <a:rPr lang="fr-FR" sz="2400" dirty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des points </a:t>
            </a: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d’intérêt </a:t>
            </a:r>
          </a:p>
          <a:p>
            <a:pPr marL="342900" indent="-342900">
              <a:buSzPct val="79000"/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Segmentation</a:t>
            </a:r>
          </a:p>
          <a:p>
            <a:pPr marL="342900" indent="-342900">
              <a:buSzPct val="79000"/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Détection d'objet </a:t>
            </a:r>
            <a:endParaRPr lang="fr-FR" sz="2400" dirty="0" smtClean="0">
              <a:solidFill>
                <a:srgbClr val="DC880A"/>
              </a:solidFill>
              <a:latin typeface="Bahnschrift Light" panose="020B0502040204020203" pitchFamily="34" charset="0"/>
              <a:ea typeface="Yu Gothic UI Semilight" panose="020B0400000000000000" pitchFamily="34" charset="-128"/>
            </a:endParaRPr>
          </a:p>
          <a:p>
            <a:pPr marL="342900" indent="-342900">
              <a:buSzPct val="79000"/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Classification </a:t>
            </a: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vidéo </a:t>
            </a:r>
            <a:endParaRPr lang="fr-FR" sz="2400" dirty="0" smtClean="0">
              <a:solidFill>
                <a:srgbClr val="DC880A"/>
              </a:solidFill>
              <a:latin typeface="Bahnschrift Light" panose="020B0502040204020203" pitchFamily="34" charset="0"/>
              <a:ea typeface="Yu Gothic UI Semilight" panose="020B0400000000000000" pitchFamily="34" charset="-128"/>
            </a:endParaRPr>
          </a:p>
          <a:p>
            <a:pPr marL="342900" indent="-342900">
              <a:buSzPct val="79000"/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Estimation </a:t>
            </a:r>
            <a:r>
              <a:rPr lang="fr-FR" sz="2400" dirty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de </a:t>
            </a:r>
            <a:r>
              <a:rPr lang="fr-FR" sz="2400" dirty="0" smtClean="0">
                <a:solidFill>
                  <a:srgbClr val="DC880A"/>
                </a:solidFill>
                <a:latin typeface="Bahnschrift Light" panose="020B0502040204020203" pitchFamily="34" charset="0"/>
                <a:ea typeface="Yu Gothic UI Semilight" panose="020B0400000000000000" pitchFamily="34" charset="-128"/>
              </a:rPr>
              <a:t>pose</a:t>
            </a:r>
          </a:p>
          <a:p>
            <a:r>
              <a:rPr lang="fr-FR" sz="2400" dirty="0" smtClean="0">
                <a:solidFill>
                  <a:srgbClr val="DC880A"/>
                </a:solidFill>
                <a:latin typeface="Bahnschrift" pitchFamily="34" charset="0"/>
                <a:ea typeface="Yu Gothic UI Semilight" panose="020B0400000000000000" pitchFamily="34" charset="-128"/>
              </a:rPr>
              <a:t> </a:t>
            </a:r>
            <a:endParaRPr lang="fr-FR" sz="2400" dirty="0">
              <a:solidFill>
                <a:srgbClr val="DC880A"/>
              </a:solidFill>
            </a:endParaRPr>
          </a:p>
          <a:p>
            <a:endParaRPr lang="fr-FR" sz="2400" dirty="0">
              <a:solidFill>
                <a:srgbClr val="DC880A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/>
          <a:stretch/>
        </p:blipFill>
        <p:spPr bwMode="auto">
          <a:xfrm>
            <a:off x="5530183" y="2150903"/>
            <a:ext cx="4962525" cy="450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050061" y="1435603"/>
            <a:ext cx="2132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Video</a:t>
            </a:r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</a:t>
            </a:r>
            <a:r>
              <a:rPr lang="fr-FR" dirty="0" err="1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nonlocal</a:t>
            </a:r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-net</a:t>
            </a:r>
          </a:p>
          <a:p>
            <a:pPr algn="ctr"/>
            <a:r>
              <a:rPr lang="fr-FR" dirty="0" err="1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Database</a:t>
            </a:r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: COCO</a:t>
            </a:r>
            <a:endParaRPr lang="fr-FR" dirty="0">
              <a:solidFill>
                <a:srgbClr val="8FA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31C038-3230-4ACA-A4F7-D0053AA67098}"/>
              </a:ext>
            </a:extLst>
          </p:cNvPr>
          <p:cNvSpPr/>
          <p:nvPr/>
        </p:nvSpPr>
        <p:spPr>
          <a:xfrm>
            <a:off x="201335" y="155178"/>
            <a:ext cx="86826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  <a:ea typeface="Yu Gothic UI Semilight" panose="020B0400000000000000" pitchFamily="34" charset="-128"/>
              </a:rPr>
              <a:t>Performances expérimentales</a:t>
            </a:r>
            <a:endParaRPr lang="fr-FR" dirty="0"/>
          </a:p>
          <a:p>
            <a:r>
              <a:rPr lang="fr-FR" sz="2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Exemple d’utilisation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dirty="0"/>
              <a:t>	</a:t>
            </a:r>
          </a:p>
        </p:txBody>
      </p:sp>
      <p:pic>
        <p:nvPicPr>
          <p:cNvPr id="1026" name="Picture 2" descr="C:\Users\06686\Desktop\ava_dem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" y="2570704"/>
            <a:ext cx="5354610" cy="40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9037" y="1694216"/>
            <a:ext cx="38195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PySlowFast</a:t>
            </a:r>
            <a:r>
              <a:rPr lang="fr-FR" sz="2400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</a:t>
            </a:r>
          </a:p>
          <a:p>
            <a:pPr algn="ctr"/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(</a:t>
            </a:r>
            <a:r>
              <a:rPr lang="fr-FR" dirty="0" err="1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SlowFast</a:t>
            </a:r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 + NL)</a:t>
            </a:r>
          </a:p>
        </p:txBody>
      </p:sp>
      <p:pic>
        <p:nvPicPr>
          <p:cNvPr id="9" name="Picture 6" descr="C:\Users\06686\Desktop\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60" y="2094171"/>
            <a:ext cx="3112750" cy="449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62900" y="1447840"/>
            <a:ext cx="2920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MRI-Segmentation</a:t>
            </a:r>
          </a:p>
          <a:p>
            <a:pPr algn="ctr"/>
            <a:r>
              <a:rPr lang="fr-FR" dirty="0" smtClean="0">
                <a:solidFill>
                  <a:srgbClr val="8FA7C4"/>
                </a:solidFill>
                <a:latin typeface="Bahnschrift" pitchFamily="34" charset="0"/>
                <a:ea typeface="Yu Gothic UI Semilight" panose="020B0400000000000000" pitchFamily="34" charset="-128"/>
              </a:rPr>
              <a:t>Transformer</a:t>
            </a:r>
            <a:endParaRPr lang="fr-FR" dirty="0">
              <a:solidFill>
                <a:srgbClr val="8FA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143</Words>
  <Application>Microsoft Office PowerPoint</Application>
  <PresentationFormat>Personnalisé</PresentationFormat>
  <Paragraphs>95</Paragraphs>
  <Slides>10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NETFECTIVE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HENRY Alexis</dc:creator>
  <cp:lastModifiedBy>sand jrd</cp:lastModifiedBy>
  <cp:revision>141</cp:revision>
  <dcterms:created xsi:type="dcterms:W3CDTF">2020-07-20T12:20:22Z</dcterms:created>
  <dcterms:modified xsi:type="dcterms:W3CDTF">2020-12-27T22:38:20Z</dcterms:modified>
</cp:coreProperties>
</file>